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sldIdLst>
    <p:sldId id="256" r:id="rId2"/>
    <p:sldId id="271" r:id="rId3"/>
    <p:sldId id="281" r:id="rId4"/>
    <p:sldId id="324" r:id="rId5"/>
    <p:sldId id="282" r:id="rId6"/>
    <p:sldId id="321" r:id="rId7"/>
    <p:sldId id="320" r:id="rId8"/>
    <p:sldId id="288" r:id="rId9"/>
    <p:sldId id="283" r:id="rId10"/>
    <p:sldId id="325" r:id="rId11"/>
    <p:sldId id="326" r:id="rId12"/>
    <p:sldId id="284" r:id="rId13"/>
    <p:sldId id="289" r:id="rId14"/>
    <p:sldId id="285" r:id="rId15"/>
    <p:sldId id="297" r:id="rId16"/>
    <p:sldId id="298" r:id="rId17"/>
    <p:sldId id="299" r:id="rId18"/>
    <p:sldId id="272" r:id="rId19"/>
    <p:sldId id="291" r:id="rId20"/>
    <p:sldId id="290" r:id="rId21"/>
    <p:sldId id="304" r:id="rId22"/>
    <p:sldId id="312" r:id="rId23"/>
    <p:sldId id="301" r:id="rId24"/>
    <p:sldId id="302" r:id="rId25"/>
    <p:sldId id="303" r:id="rId26"/>
    <p:sldId id="280" r:id="rId27"/>
    <p:sldId id="277" r:id="rId28"/>
    <p:sldId id="313" r:id="rId29"/>
    <p:sldId id="317" r:id="rId30"/>
    <p:sldId id="319" r:id="rId31"/>
    <p:sldId id="318" r:id="rId32"/>
    <p:sldId id="306" r:id="rId33"/>
    <p:sldId id="308" r:id="rId34"/>
    <p:sldId id="310" r:id="rId35"/>
    <p:sldId id="309" r:id="rId36"/>
    <p:sldId id="311" r:id="rId37"/>
    <p:sldId id="314" r:id="rId38"/>
    <p:sldId id="327" r:id="rId39"/>
    <p:sldId id="315" r:id="rId40"/>
    <p:sldId id="307" r:id="rId41"/>
    <p:sldId id="316" r:id="rId4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8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11/2/15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11/2/15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11/2/15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11/2/15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11/2/15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11/2/15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11/2/15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View on the Future of Sakai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smtClean="0"/>
              <a:t>Sakai PMC Chair</a:t>
            </a:r>
          </a:p>
          <a:p>
            <a:r>
              <a:rPr lang="en-US" dirty="0" err="1" smtClean="0"/>
              <a:t>LongSight</a:t>
            </a:r>
            <a:r>
              <a:rPr lang="en-US" dirty="0" smtClean="0"/>
              <a:t>, Inc.</a:t>
            </a:r>
          </a:p>
          <a:p>
            <a:r>
              <a:rPr lang="en-US" dirty="0" smtClean="0"/>
              <a:t>University of Michigan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sp>
        <p:nvSpPr>
          <p:cNvPr id="29" name="Shape 90"/>
          <p:cNvSpPr/>
          <p:nvPr/>
        </p:nvSpPr>
        <p:spPr>
          <a:xfrm>
            <a:off x="6620174" y="110989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0000"/>
          </a:solid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0" name="Shape 91"/>
          <p:cNvSpPr/>
          <p:nvPr/>
        </p:nvSpPr>
        <p:spPr>
          <a:xfrm>
            <a:off x="6904028" y="977046"/>
            <a:ext cx="543910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12?</a:t>
            </a:r>
            <a:endParaRPr sz="33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682855" y="1818173"/>
            <a:ext cx="104365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726511" y="1318140"/>
            <a:ext cx="0" cy="5000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61091" y="181595"/>
            <a:ext cx="3349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Community Development....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13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sp>
        <p:nvSpPr>
          <p:cNvPr id="30" name="Shape 91"/>
          <p:cNvSpPr/>
          <p:nvPr/>
        </p:nvSpPr>
        <p:spPr>
          <a:xfrm>
            <a:off x="6841763" y="888732"/>
            <a:ext cx="668441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 smtClean="0"/>
              <a:t>???</a:t>
            </a:r>
            <a:endParaRPr sz="3300" dirty="0"/>
          </a:p>
        </p:txBody>
      </p:sp>
      <p:cxnSp>
        <p:nvCxnSpPr>
          <p:cNvPr id="35" name="Straight Arrow Connector 34"/>
          <p:cNvCxnSpPr>
            <a:stCxn id="27" idx="0"/>
          </p:cNvCxnSpPr>
          <p:nvPr/>
        </p:nvCxnSpPr>
        <p:spPr>
          <a:xfrm flipV="1">
            <a:off x="5507408" y="1303495"/>
            <a:ext cx="1334355" cy="52294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208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Sakai-11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evolve to a "run the trunk" continuous upgrade </a:t>
            </a:r>
            <a:r>
              <a:rPr lang="en-US" dirty="0" smtClean="0"/>
              <a:t>community</a:t>
            </a:r>
          </a:p>
          <a:p>
            <a:r>
              <a:rPr lang="en-US" dirty="0" smtClean="0"/>
              <a:t>Go over the UI with a fine tooth comb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esponsive everywhere</a:t>
            </a:r>
          </a:p>
          <a:p>
            <a:pPr lvl="1"/>
            <a:r>
              <a:rPr lang="en-US" dirty="0" smtClean="0"/>
              <a:t>Improve usability</a:t>
            </a:r>
          </a:p>
          <a:p>
            <a:r>
              <a:rPr lang="en-US" dirty="0"/>
              <a:t>May do UI / UX moon shots from time to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Evolve to true multi-tenancy at app layer</a:t>
            </a:r>
          </a:p>
          <a:p>
            <a:r>
              <a:rPr lang="en-US" dirty="0" smtClean="0"/>
              <a:t>Amazon Aurora – enable multi-tenant database servers</a:t>
            </a:r>
          </a:p>
        </p:txBody>
      </p:sp>
    </p:spTree>
    <p:extLst>
      <p:ext uri="{BB962C8B-B14F-4D97-AF65-F5344CB8AC3E}">
        <p14:creationId xmlns:p14="http://schemas.microsoft.com/office/powerpoint/2010/main" val="2471173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73" y="297047"/>
            <a:ext cx="7251700" cy="3302000"/>
          </a:xfrm>
          <a:prstGeom prst="rect">
            <a:avLst/>
          </a:prstGeom>
        </p:spPr>
      </p:pic>
      <p:pic>
        <p:nvPicPr>
          <p:cNvPr id="5" name="Picture 4" descr="AmazonAurora_ProductBan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0" y="3599047"/>
            <a:ext cx="6966406" cy="12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69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 in the Market</a:t>
            </a:r>
            <a:endParaRPr lang="en-US" dirty="0"/>
          </a:p>
        </p:txBody>
      </p:sp>
      <p:pic>
        <p:nvPicPr>
          <p:cNvPr id="4" name="Picture 3" descr="LMSs_trends_20131415_2000plusF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40" y="1279984"/>
            <a:ext cx="5465079" cy="35333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825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963"/>
          <a:stretch/>
        </p:blipFill>
        <p:spPr>
          <a:xfrm>
            <a:off x="452621" y="87811"/>
            <a:ext cx="7623565" cy="49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34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963"/>
          <a:stretch/>
        </p:blipFill>
        <p:spPr>
          <a:xfrm>
            <a:off x="452621" y="87811"/>
            <a:ext cx="7623565" cy="497649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33153" y="3912030"/>
            <a:ext cx="7943033" cy="512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62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–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>
                <a:solidFill>
                  <a:srgbClr val="3366FF"/>
                </a:solidFill>
              </a:rPr>
              <a:t>2.1</a:t>
            </a:r>
            <a:r>
              <a:rPr lang="en-US" i="1" dirty="0"/>
              <a:t>, </a:t>
            </a:r>
            <a:r>
              <a:rPr lang="en-US" i="1" dirty="0">
                <a:solidFill>
                  <a:srgbClr val="FF6600"/>
                </a:solidFill>
              </a:rPr>
              <a:t>2.2</a:t>
            </a:r>
          </a:p>
          <a:p>
            <a:pPr lvl="1"/>
            <a:r>
              <a:rPr lang="en-US" dirty="0"/>
              <a:t>IMS LTI Content Item  - </a:t>
            </a:r>
            <a:r>
              <a:rPr lang="en-US" dirty="0">
                <a:solidFill>
                  <a:srgbClr val="3366FF"/>
                </a:solidFill>
              </a:rPr>
              <a:t>Public Draft</a:t>
            </a:r>
          </a:p>
          <a:p>
            <a:pPr lvl="1"/>
            <a:r>
              <a:rPr lang="en-US" dirty="0"/>
              <a:t>IMS LTI Roster Services –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pPr lvl="1"/>
            <a:r>
              <a:rPr lang="en-US" dirty="0"/>
              <a:t>IMS LTI Outcomes Services – in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Rest-based SIS integration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– </a:t>
            </a:r>
            <a:r>
              <a:rPr lang="en-US" dirty="0">
                <a:solidFill>
                  <a:srgbClr val="FF6600"/>
                </a:solidFill>
              </a:rPr>
              <a:t>WG </a:t>
            </a:r>
            <a:r>
              <a:rPr lang="en-US" dirty="0" smtClean="0">
                <a:solidFill>
                  <a:srgbClr val="FF6600"/>
                </a:solidFill>
              </a:rPr>
              <a:t>– Draft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5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Score Card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895431"/>
              </p:ext>
            </p:extLst>
          </p:nvPr>
        </p:nvGraphicFramePr>
        <p:xfrm>
          <a:off x="457200" y="1358907"/>
          <a:ext cx="7549536" cy="24942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58256"/>
                <a:gridCol w="1258256"/>
                <a:gridCol w="1258256"/>
                <a:gridCol w="1258256"/>
                <a:gridCol w="1258256"/>
                <a:gridCol w="12582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1.x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Common</a:t>
                      </a:r>
                      <a:r>
                        <a:rPr lang="en-US" baseline="0" dirty="0" smtClean="0"/>
                        <a:t> Cartridge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  <a:r>
                        <a:rPr lang="en-US" baseline="0" dirty="0" smtClean="0"/>
                        <a:t>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2.x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Caliper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Moodle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736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  <p:pic>
        <p:nvPicPr>
          <p:cNvPr id="2" name="Picture 1" descr="2015-10-04-Tsugi-Store-First-Lig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96"/>
            <a:ext cx="9144000" cy="49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9-Sakai-License-Plate-Vanit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3" r="27949" b="29237"/>
          <a:stretch/>
        </p:blipFill>
        <p:spPr>
          <a:xfrm>
            <a:off x="242113" y="1213023"/>
            <a:ext cx="4227234" cy="2719826"/>
          </a:xfrm>
          <a:prstGeom prst="rect">
            <a:avLst/>
          </a:prstGeom>
        </p:spPr>
      </p:pic>
      <p:pic>
        <p:nvPicPr>
          <p:cNvPr id="5" name="Picture 4" descr="2014-09-tattoo-left-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/>
          <a:stretch/>
        </p:blipFill>
        <p:spPr>
          <a:xfrm>
            <a:off x="4711191" y="2843022"/>
            <a:ext cx="3210133" cy="2167803"/>
          </a:xfrm>
          <a:prstGeom prst="rect">
            <a:avLst/>
          </a:prstGeom>
        </p:spPr>
      </p:pic>
      <p:pic>
        <p:nvPicPr>
          <p:cNvPr id="6" name="Picture 5" descr="2014-09-tattoo-right-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91" y="259976"/>
            <a:ext cx="3210133" cy="23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69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Strategery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5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Jack Welch</a:t>
            </a:r>
            <a:endParaRPr lang="en-US" dirty="0"/>
          </a:p>
        </p:txBody>
      </p:sp>
      <p:pic>
        <p:nvPicPr>
          <p:cNvPr id="5" name="Picture 4" descr="6a00d8341bf89d53ef0147e13283a8970b-p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" y="416739"/>
            <a:ext cx="8304779" cy="37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38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144" y="4814262"/>
            <a:ext cx="2308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</a:rPr>
              <a:t>From: 2012</a:t>
            </a:r>
            <a:r>
              <a:rPr lang="en-US" sz="1000" dirty="0">
                <a:solidFill>
                  <a:srgbClr val="FFFF00"/>
                </a:solidFill>
              </a:rPr>
              <a:t>-04-24-free-as-in-freedom</a:t>
            </a:r>
          </a:p>
        </p:txBody>
      </p:sp>
    </p:spTree>
    <p:extLst>
      <p:ext uri="{BB962C8B-B14F-4D97-AF65-F5344CB8AC3E}">
        <p14:creationId xmlns:p14="http://schemas.microsoft.com/office/powerpoint/2010/main" val="2983949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144" y="4814262"/>
            <a:ext cx="2308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</a:rPr>
              <a:t>From: 2012</a:t>
            </a:r>
            <a:r>
              <a:rPr lang="en-US" sz="1000" dirty="0">
                <a:solidFill>
                  <a:srgbClr val="FFFF00"/>
                </a:solidFill>
              </a:rPr>
              <a:t>-04-24-free-as-in-freedom</a:t>
            </a:r>
          </a:p>
        </p:txBody>
      </p:sp>
    </p:spTree>
    <p:extLst>
      <p:ext uri="{BB962C8B-B14F-4D97-AF65-F5344CB8AC3E}">
        <p14:creationId xmlns:p14="http://schemas.microsoft.com/office/powerpoint/2010/main" val="305151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144" y="4814262"/>
            <a:ext cx="2308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</a:rPr>
              <a:t>From: 2012</a:t>
            </a:r>
            <a:r>
              <a:rPr lang="en-US" sz="1000" dirty="0">
                <a:solidFill>
                  <a:srgbClr val="FFFF00"/>
                </a:solidFill>
              </a:rPr>
              <a:t>-04-24-free-as-in-freedom</a:t>
            </a:r>
          </a:p>
        </p:txBody>
      </p:sp>
    </p:spTree>
    <p:extLst>
      <p:ext uri="{BB962C8B-B14F-4D97-AF65-F5344CB8AC3E}">
        <p14:creationId xmlns:p14="http://schemas.microsoft.com/office/powerpoint/2010/main" val="570889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urDeFrance_2005-07-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3" y="188525"/>
            <a:ext cx="6711661" cy="44753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757" y="4775936"/>
            <a:ext cx="38684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/wiki/Peloton#/media/File:TourDeFrance_2005-07-08.JPG</a:t>
            </a:r>
          </a:p>
        </p:txBody>
      </p:sp>
    </p:spTree>
    <p:extLst>
      <p:ext uri="{BB962C8B-B14F-4D97-AF65-F5344CB8AC3E}">
        <p14:creationId xmlns:p14="http://schemas.microsoft.com/office/powerpoint/2010/main" val="4261382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LMS </a:t>
            </a:r>
            <a:r>
              <a:rPr lang="en-US" dirty="0" smtClean="0"/>
              <a:t>Peloton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Draft / cooperate to save resources</a:t>
            </a:r>
          </a:p>
          <a:p>
            <a:pPr lvl="1"/>
            <a:r>
              <a:rPr lang="en-US" dirty="0" smtClean="0"/>
              <a:t>Within teams and among teams </a:t>
            </a:r>
          </a:p>
          <a:p>
            <a:r>
              <a:rPr lang="en-US" dirty="0" smtClean="0"/>
              <a:t>Stay near the front</a:t>
            </a:r>
          </a:p>
          <a:p>
            <a:r>
              <a:rPr lang="en-US" dirty="0" smtClean="0"/>
              <a:t>Never let the leading team out of your sight</a:t>
            </a:r>
          </a:p>
          <a:p>
            <a:r>
              <a:rPr lang="en-US" dirty="0" smtClean="0"/>
              <a:t>Match the leading team</a:t>
            </a:r>
          </a:p>
          <a:p>
            <a:r>
              <a:rPr lang="en-US" dirty="0" smtClean="0"/>
              <a:t>Wear the teams behind you out without wasting your own energy</a:t>
            </a:r>
          </a:p>
          <a:p>
            <a:r>
              <a:rPr lang="en-US" dirty="0" smtClean="0"/>
              <a:t>Leverage the attention generated by the lead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75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Score Card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28458"/>
              </p:ext>
            </p:extLst>
          </p:nvPr>
        </p:nvGraphicFramePr>
        <p:xfrm>
          <a:off x="457200" y="1358907"/>
          <a:ext cx="7549536" cy="24942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58256"/>
                <a:gridCol w="1258256"/>
                <a:gridCol w="1258256"/>
                <a:gridCol w="1258256"/>
                <a:gridCol w="1258256"/>
                <a:gridCol w="12582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1.x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Common</a:t>
                      </a:r>
                      <a:r>
                        <a:rPr lang="en-US" baseline="0" dirty="0" smtClean="0"/>
                        <a:t> Cartridge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  <a:r>
                        <a:rPr lang="en-US" baseline="0" dirty="0" smtClean="0"/>
                        <a:t>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2.x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Caliper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Moodle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057937" y="1190682"/>
            <a:ext cx="2321656" cy="2093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0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6-Commons-First-Light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32" y="-116613"/>
            <a:ext cx="6672584" cy="54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0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Sakai-11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Morpheus / Frameless</a:t>
            </a:r>
          </a:p>
          <a:p>
            <a:pPr lvl="1"/>
            <a:r>
              <a:rPr lang="en-US" dirty="0" smtClean="0"/>
              <a:t>Most </a:t>
            </a:r>
            <a:r>
              <a:rPr lang="en-US" dirty="0" err="1" smtClean="0"/>
              <a:t>skinnable</a:t>
            </a:r>
            <a:r>
              <a:rPr lang="en-US" dirty="0" smtClean="0"/>
              <a:t>, flexible responsive UI markup in the market</a:t>
            </a:r>
          </a:p>
          <a:p>
            <a:r>
              <a:rPr lang="en-US" dirty="0" smtClean="0"/>
              <a:t>We are so lucky to be not Angular and not React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Gradebook</a:t>
            </a:r>
            <a:r>
              <a:rPr lang="en-US" dirty="0" smtClean="0"/>
              <a:t> – reduces the glitter gap</a:t>
            </a:r>
          </a:p>
          <a:p>
            <a:r>
              <a:rPr lang="en-US" dirty="0" smtClean="0"/>
              <a:t>Best "Lessons" tool in the market has improved - responsive</a:t>
            </a:r>
          </a:p>
          <a:p>
            <a:r>
              <a:rPr lang="en-US" dirty="0" smtClean="0"/>
              <a:t>Removed OSP</a:t>
            </a:r>
          </a:p>
          <a:p>
            <a:r>
              <a:rPr lang="en-US" dirty="0" smtClean="0"/>
              <a:t>Switched to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7293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7" y="354717"/>
            <a:ext cx="7266450" cy="47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0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4" y="337360"/>
            <a:ext cx="6737981" cy="428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338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Next Generation Teaching and Learning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"post-LMS"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9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Punditry..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0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Tenets of the NGTL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NGTL LMSs will be small with few features</a:t>
            </a:r>
          </a:p>
          <a:p>
            <a:pPr lvl="1"/>
            <a:r>
              <a:rPr lang="en-US" dirty="0" smtClean="0"/>
              <a:t>They will scale from hundreds of students to millions</a:t>
            </a:r>
          </a:p>
          <a:p>
            <a:r>
              <a:rPr lang="en-US" dirty="0" smtClean="0"/>
              <a:t>Content repositories will be plentiful</a:t>
            </a:r>
          </a:p>
          <a:p>
            <a:pPr lvl="1"/>
            <a:r>
              <a:rPr lang="en-US" dirty="0" smtClean="0"/>
              <a:t>Will have better powerful authoring tools than LMSs</a:t>
            </a:r>
          </a:p>
          <a:p>
            <a:r>
              <a:rPr lang="en-US" dirty="0"/>
              <a:t>Most features come from app </a:t>
            </a:r>
            <a:r>
              <a:rPr lang="en-US" dirty="0" smtClean="0"/>
              <a:t>stores (also plentiful)</a:t>
            </a:r>
          </a:p>
          <a:p>
            <a:r>
              <a:rPr lang="en-US" dirty="0" smtClean="0"/>
              <a:t>It will scale from hundreds to millions</a:t>
            </a:r>
          </a:p>
          <a:p>
            <a:r>
              <a:rPr lang="en-US" dirty="0" smtClean="0"/>
              <a:t>There will be whole new customers and revenue flows</a:t>
            </a:r>
          </a:p>
          <a:p>
            <a:pPr lvl="1"/>
            <a:r>
              <a:rPr lang="en-US" dirty="0" smtClean="0"/>
              <a:t>Students</a:t>
            </a:r>
          </a:p>
          <a:p>
            <a:pPr lvl="1"/>
            <a:r>
              <a:rPr lang="en-US" dirty="0" smtClean="0"/>
              <a:t>Teachers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32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82" y="285299"/>
            <a:ext cx="2094839" cy="129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n 4"/>
          <p:cNvSpPr/>
          <p:nvPr/>
        </p:nvSpPr>
        <p:spPr bwMode="auto">
          <a:xfrm>
            <a:off x="7434304" y="2623327"/>
            <a:ext cx="876275" cy="568522"/>
          </a:xfrm>
          <a:prstGeom prst="can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07503" y="1346518"/>
            <a:ext cx="1003765" cy="6451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LMS/UI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685" y="644024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LMS API Provider</a:t>
            </a:r>
            <a:endParaRPr lang="en-US" sz="1800" dirty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50" y="1746785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24" y="3553541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05524" y="3867607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27" y="3251753"/>
            <a:ext cx="3114715" cy="192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5280095" y="37061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32495" y="38585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84895" y="40109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737295" y="41633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LMS/UI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0626" y="321435"/>
            <a:ext cx="1003765" cy="6451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LMS/UI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21637" y="2023068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74037" y="2175468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26437" y="2327868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195198" y="786932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347598" y="939332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Vertical Scroll 29"/>
          <p:cNvSpPr/>
          <p:nvPr/>
        </p:nvSpPr>
        <p:spPr>
          <a:xfrm>
            <a:off x="1199368" y="3964452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Vertical Scroll 30"/>
          <p:cNvSpPr/>
          <p:nvPr/>
        </p:nvSpPr>
        <p:spPr>
          <a:xfrm>
            <a:off x="1433712" y="4590634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Vertical Scroll 31"/>
          <p:cNvSpPr/>
          <p:nvPr/>
        </p:nvSpPr>
        <p:spPr>
          <a:xfrm>
            <a:off x="2817179" y="3628887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Vertical Scroll 32"/>
          <p:cNvSpPr/>
          <p:nvPr/>
        </p:nvSpPr>
        <p:spPr>
          <a:xfrm>
            <a:off x="7386878" y="1648626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Vertical Scroll 33"/>
          <p:cNvSpPr/>
          <p:nvPr/>
        </p:nvSpPr>
        <p:spPr>
          <a:xfrm>
            <a:off x="7539278" y="1801026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Vertical Scroll 34"/>
          <p:cNvSpPr/>
          <p:nvPr/>
        </p:nvSpPr>
        <p:spPr>
          <a:xfrm>
            <a:off x="7691678" y="1953426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5" idx="2"/>
            <a:endCxn id="7" idx="2"/>
          </p:cNvCxnSpPr>
          <p:nvPr/>
        </p:nvCxnSpPr>
        <p:spPr>
          <a:xfrm flipH="1" flipV="1">
            <a:off x="6309386" y="1991695"/>
            <a:ext cx="1124918" cy="915893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1"/>
            <a:endCxn id="7" idx="0"/>
          </p:cNvCxnSpPr>
          <p:nvPr/>
        </p:nvCxnSpPr>
        <p:spPr>
          <a:xfrm flipH="1">
            <a:off x="6309386" y="982116"/>
            <a:ext cx="885812" cy="364402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1"/>
            <a:endCxn id="7" idx="3"/>
          </p:cNvCxnSpPr>
          <p:nvPr/>
        </p:nvCxnSpPr>
        <p:spPr>
          <a:xfrm flipH="1" flipV="1">
            <a:off x="6811268" y="1669107"/>
            <a:ext cx="629772" cy="196169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3"/>
            <a:endCxn id="18" idx="1"/>
          </p:cNvCxnSpPr>
          <p:nvPr/>
        </p:nvCxnSpPr>
        <p:spPr>
          <a:xfrm flipV="1">
            <a:off x="2506121" y="644024"/>
            <a:ext cx="2394505" cy="288051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9" idx="3"/>
            <a:endCxn id="18" idx="1"/>
          </p:cNvCxnSpPr>
          <p:nvPr/>
        </p:nvCxnSpPr>
        <p:spPr>
          <a:xfrm flipV="1">
            <a:off x="2440223" y="644024"/>
            <a:ext cx="2460403" cy="1748930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0"/>
            <a:endCxn id="18" idx="1"/>
          </p:cNvCxnSpPr>
          <p:nvPr/>
        </p:nvCxnSpPr>
        <p:spPr>
          <a:xfrm flipV="1">
            <a:off x="2235067" y="644024"/>
            <a:ext cx="2665559" cy="2909517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2" idx="3"/>
            <a:endCxn id="14" idx="1"/>
          </p:cNvCxnSpPr>
          <p:nvPr/>
        </p:nvCxnSpPr>
        <p:spPr>
          <a:xfrm flipV="1">
            <a:off x="3473209" y="4213413"/>
            <a:ext cx="1284518" cy="104675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9" idx="3"/>
            <a:endCxn id="14" idx="1"/>
          </p:cNvCxnSpPr>
          <p:nvPr/>
        </p:nvCxnSpPr>
        <p:spPr>
          <a:xfrm>
            <a:off x="2440223" y="2392954"/>
            <a:ext cx="2317504" cy="1820459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Can 79"/>
          <p:cNvSpPr/>
          <p:nvPr/>
        </p:nvSpPr>
        <p:spPr bwMode="auto">
          <a:xfrm>
            <a:off x="6708838" y="3605037"/>
            <a:ext cx="876275" cy="568522"/>
          </a:xfrm>
          <a:prstGeom prst="can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01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Exemplars In The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pPr lvl="1"/>
            <a:r>
              <a:rPr lang="en-US" dirty="0" smtClean="0"/>
              <a:t>ELMS Network – Drupal + LTI Provider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– </a:t>
            </a:r>
            <a:r>
              <a:rPr lang="en-US" dirty="0" err="1" smtClean="0"/>
              <a:t>www.tsugi.org</a:t>
            </a:r>
            <a:endParaRPr lang="en-US" dirty="0" smtClean="0"/>
          </a:p>
          <a:p>
            <a:r>
              <a:rPr lang="en-US" dirty="0" smtClean="0"/>
              <a:t>Small LMS + App Store + Straight to Teacher</a:t>
            </a:r>
          </a:p>
          <a:p>
            <a:pPr lvl="1"/>
            <a:r>
              <a:rPr lang="en-US" dirty="0" err="1" smtClean="0"/>
              <a:t>Edmodo</a:t>
            </a:r>
            <a:endParaRPr lang="en-US" dirty="0" smtClean="0"/>
          </a:p>
          <a:p>
            <a:pPr lvl="1"/>
            <a:r>
              <a:rPr lang="en-US" dirty="0" err="1" smtClean="0"/>
              <a:t>Schoology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1246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5" y="140656"/>
            <a:ext cx="6810404" cy="41960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78792" y="4558922"/>
            <a:ext cx="2369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www.elmsln.org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428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-Tsu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6" y="676582"/>
            <a:ext cx="7496817" cy="3825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5410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434906"/>
            <a:ext cx="8264695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c_sakai_contest_mobi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26" y="359426"/>
            <a:ext cx="2717995" cy="4011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667" y="4656667"/>
            <a:ext cx="350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Sneak Peek: Sakai Skin Contest</a:t>
            </a:r>
            <a:endParaRPr lang="en-US" sz="1800" dirty="0"/>
          </a:p>
        </p:txBody>
      </p:sp>
      <p:pic>
        <p:nvPicPr>
          <p:cNvPr id="3" name="Picture 2" descr="iPhone+More+Si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247" y="359426"/>
            <a:ext cx="2467691" cy="4392491"/>
          </a:xfrm>
          <a:prstGeom prst="rect">
            <a:avLst/>
          </a:prstGeom>
          <a:ln>
            <a:solidFill>
              <a:srgbClr val="DDDDDD"/>
            </a:solidFill>
          </a:ln>
        </p:spPr>
      </p:pic>
    </p:spTree>
    <p:extLst>
      <p:ext uri="{BB962C8B-B14F-4D97-AF65-F5344CB8AC3E}">
        <p14:creationId xmlns:p14="http://schemas.microsoft.com/office/powerpoint/2010/main" val="2874743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LMS Survival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Standards</a:t>
            </a:r>
          </a:p>
          <a:p>
            <a:r>
              <a:rPr lang="en-US" dirty="0" smtClean="0"/>
              <a:t>App Stores</a:t>
            </a:r>
          </a:p>
          <a:p>
            <a:pPr lvl="1"/>
            <a:r>
              <a:rPr lang="en-US" dirty="0" smtClean="0"/>
              <a:t>Use them seamlessly</a:t>
            </a:r>
          </a:p>
          <a:p>
            <a:pPr lvl="1"/>
            <a:r>
              <a:rPr lang="en-US" dirty="0" smtClean="0"/>
              <a:t>Become an App Store</a:t>
            </a:r>
          </a:p>
          <a:p>
            <a:r>
              <a:rPr lang="en-US" dirty="0" smtClean="0"/>
              <a:t>Content Repositories</a:t>
            </a:r>
          </a:p>
          <a:p>
            <a:pPr lvl="1"/>
            <a:r>
              <a:rPr lang="en-US" dirty="0" smtClean="0"/>
              <a:t>Use them seamlessly</a:t>
            </a:r>
          </a:p>
          <a:p>
            <a:pPr lvl="1"/>
            <a:r>
              <a:rPr lang="en-US" dirty="0" smtClean="0"/>
              <a:t>Become content a content repository (with editing, versioning,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Don't fall behind, invert the model, live in the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00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Open Source must lead the market into Next Generation Teaching and Learning systems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3392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</p:spTree>
    <p:extLst>
      <p:ext uri="{BB962C8B-B14F-4D97-AF65-F5344CB8AC3E}">
        <p14:creationId xmlns:p14="http://schemas.microsoft.com/office/powerpoint/2010/main" val="163211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3-sakai-email-over-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6" y="550332"/>
            <a:ext cx="7646413" cy="4051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61091" y="181595"/>
            <a:ext cx="3092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Community Transitions....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7664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18" y="0"/>
            <a:ext cx="72321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8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71" y="71109"/>
            <a:ext cx="6387113" cy="460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69" y="4680026"/>
            <a:ext cx="6163375" cy="3748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0818" tIns="40818" rIns="40818" bIns="40818" numCol="1" spcCol="30613" rtlCol="0" anchor="ctr">
            <a:spAutoFit/>
          </a:bodyPr>
          <a:lstStyle/>
          <a:p>
            <a:pPr rtl="0" latinLnBrk="1" hangingPunct="0"/>
            <a:r>
              <a:rPr lang="en-US" sz="1900" dirty="0"/>
              <a:t>https://</a:t>
            </a:r>
            <a:r>
              <a:rPr lang="en-US" sz="1900" dirty="0" err="1"/>
              <a:t>github.com</a:t>
            </a:r>
            <a:r>
              <a:rPr lang="en-US" sz="1900" dirty="0"/>
              <a:t>/</a:t>
            </a:r>
            <a:r>
              <a:rPr lang="en-US" sz="1900" dirty="0" err="1"/>
              <a:t>sakaiproject</a:t>
            </a:r>
            <a:r>
              <a:rPr lang="en-US" sz="1900" dirty="0"/>
              <a:t>/</a:t>
            </a:r>
            <a:r>
              <a:rPr lang="en-US" sz="1900" dirty="0" err="1"/>
              <a:t>sakai</a:t>
            </a:r>
            <a:r>
              <a:rPr lang="en-US" sz="1900" dirty="0"/>
              <a:t>/graphs/contributors</a:t>
            </a:r>
            <a:endParaRPr lang="en-US" sz="1900" dirty="0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6080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3-samigo-commits-over-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79" y="155922"/>
            <a:ext cx="6575690" cy="4899962"/>
          </a:xfrm>
          <a:prstGeom prst="rect">
            <a:avLst/>
          </a:prstGeom>
        </p:spPr>
      </p:pic>
      <p:pic>
        <p:nvPicPr>
          <p:cNvPr id="5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787" y="2770466"/>
            <a:ext cx="1567773" cy="1174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longsight-logo (fcp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49" y="3669290"/>
            <a:ext cx="3132149" cy="767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848858" y="1045900"/>
            <a:ext cx="2935883" cy="11490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S2U – Sakai 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Spanish</a:t>
            </a:r>
            <a:r>
              <a:rPr kumimoji="0" lang="en-US" sz="3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Users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1481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764</TotalTime>
  <Words>681</Words>
  <Application>Microsoft Macintosh PowerPoint</Application>
  <PresentationFormat>On-screen Show (16:9)</PresentationFormat>
  <Paragraphs>190</Paragraphs>
  <Slides>41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Adjacency</vt:lpstr>
      <vt:lpstr>A View on the Future of Sakai</vt:lpstr>
      <vt:lpstr>PowerPoint Presentation</vt:lpstr>
      <vt:lpstr>Sakai-11 Big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 Sakai-11</vt:lpstr>
      <vt:lpstr>PowerPoint Presentation</vt:lpstr>
      <vt:lpstr>Sakai in the Market</vt:lpstr>
      <vt:lpstr>PowerPoint Presentation</vt:lpstr>
      <vt:lpstr>PowerPoint Presentation</vt:lpstr>
      <vt:lpstr>Standards – Expansion</vt:lpstr>
      <vt:lpstr>Standards Score Card</vt:lpstr>
      <vt:lpstr>PowerPoint Presentation</vt:lpstr>
      <vt:lpstr>PowerPoint Presentation</vt:lpstr>
      <vt:lpstr>Strategery...</vt:lpstr>
      <vt:lpstr>Jack Welch</vt:lpstr>
      <vt:lpstr>PowerPoint Presentation</vt:lpstr>
      <vt:lpstr>PowerPoint Presentation</vt:lpstr>
      <vt:lpstr>PowerPoint Presentation</vt:lpstr>
      <vt:lpstr>PowerPoint Presentation</vt:lpstr>
      <vt:lpstr>The LMS Peloton</vt:lpstr>
      <vt:lpstr>Standards Score Card</vt:lpstr>
      <vt:lpstr>PowerPoint Presentation</vt:lpstr>
      <vt:lpstr>PowerPoint Presentation</vt:lpstr>
      <vt:lpstr>PowerPoint Presentation</vt:lpstr>
      <vt:lpstr>Next Generation Teaching and Learning</vt:lpstr>
      <vt:lpstr>Punditry..</vt:lpstr>
      <vt:lpstr>Tenets of the NGTL Movement</vt:lpstr>
      <vt:lpstr>PowerPoint Presentation</vt:lpstr>
      <vt:lpstr>Early Exemplars In The Space</vt:lpstr>
      <vt:lpstr>PowerPoint Presentation</vt:lpstr>
      <vt:lpstr>PowerPoint Presentation</vt:lpstr>
      <vt:lpstr>PowerPoint Presentation</vt:lpstr>
      <vt:lpstr>LMS Survival Plan</vt:lpstr>
      <vt:lpstr>Open Source must lead the market into Next Generation Teaching and Learning systems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50</cp:revision>
  <dcterms:created xsi:type="dcterms:W3CDTF">2015-11-01T12:58:24Z</dcterms:created>
  <dcterms:modified xsi:type="dcterms:W3CDTF">2015-11-02T13:05:56Z</dcterms:modified>
</cp:coreProperties>
</file>